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### Speaker Notes:</a:t>
            </a:r>
          </a:p>
          <a:p>
            <a:pPr/>
          </a:p>
          <a:p>
            <a:pPr/>
            <a:r>
              <a:t>The primary concept revolves around **capturing live video streams** from a mobile device to generate a **sentiment-based output**. This approach acknowledges that even the **same sign**, when expressed with different sentiments, can convey **entirely different meanings**. </a:t>
            </a:r>
          </a:p>
          <a:p>
            <a:pPr/>
          </a:p>
          <a:p>
            <a:pPr/>
            <a:r>
              <a:t>To enhance this system, incorporating  **Large Language Models (LLMs)** to assist in sentence formation. With the LLM's capability, the model eliminates the need to perform gestures for every single word, such as **prepositions** or **adjectives**, which can be inferred contextually. This results in a more fluid and efficient translation process.</a:t>
            </a:r>
          </a:p>
          <a:p>
            <a:pPr/>
          </a:p>
          <a:p>
            <a:pPr/>
            <a:r>
              <a:t>Additionally, as the system processes more data from a specific user, it becomes increasingly **personalized** over time. This means the model learns the user’s **unique signing style**, preferences, and context, further improving its accuracy and relevance. Ultimately, this approach aims to provide a seamless and intelligent solution for real-time Sign Language communication, blending gesture recognition with advanced language understanding.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had to reduce the number of classes and the dataset size because, based on our initial research, even the best-performing models required a lot of resources to train and use. These setups were expensive and not practical for our goals, so simplifying the model became necessary.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the image is processed, we perform **data augmentation** to increase the dataset size. We use simpler techniques like **flipping**, **rotating**, **shearing**, and **adding noise** to create more variations of the data and improve the model's performance.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y disc against a gra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a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iving voice to sign languag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Giving voice to sign language</a:t>
            </a:r>
          </a:p>
        </p:txBody>
      </p:sp>
      <p:sp>
        <p:nvSpPr>
          <p:cNvPr id="172" name="American Sign Languag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American Sign Language</a:t>
            </a: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23731473" y="12458699"/>
            <a:ext cx="21564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Trans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Data Transformation</a:t>
            </a:r>
          </a:p>
        </p:txBody>
      </p:sp>
      <p:sp>
        <p:nvSpPr>
          <p:cNvPr id="222" name="Raw Image…"/>
          <p:cNvSpPr/>
          <p:nvPr/>
        </p:nvSpPr>
        <p:spPr>
          <a:xfrm>
            <a:off x="319498" y="5927794"/>
            <a:ext cx="3021018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Raw Image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(512x512)</a:t>
            </a:r>
          </a:p>
        </p:txBody>
      </p:sp>
      <p:sp>
        <p:nvSpPr>
          <p:cNvPr id="223" name="NoBg Data"/>
          <p:cNvSpPr/>
          <p:nvPr/>
        </p:nvSpPr>
        <p:spPr>
          <a:xfrm>
            <a:off x="4717143" y="5927794"/>
            <a:ext cx="3021017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NoBg Data</a:t>
            </a:r>
          </a:p>
        </p:txBody>
      </p:sp>
      <p:sp>
        <p:nvSpPr>
          <p:cNvPr id="224" name="Resize…"/>
          <p:cNvSpPr/>
          <p:nvPr/>
        </p:nvSpPr>
        <p:spPr>
          <a:xfrm>
            <a:off x="8977024" y="5927794"/>
            <a:ext cx="3021017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Resize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(256x256)</a:t>
            </a:r>
          </a:p>
        </p:txBody>
      </p:sp>
      <p:sp>
        <p:nvSpPr>
          <p:cNvPr id="225" name="Grayscale…"/>
          <p:cNvSpPr/>
          <p:nvPr/>
        </p:nvSpPr>
        <p:spPr>
          <a:xfrm>
            <a:off x="13236905" y="5927794"/>
            <a:ext cx="3021017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Grayscale 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  <a:r>
              <a:t>Image</a:t>
            </a:r>
          </a:p>
        </p:txBody>
      </p:sp>
      <p:sp>
        <p:nvSpPr>
          <p:cNvPr id="226" name="Noise Removal"/>
          <p:cNvSpPr/>
          <p:nvPr/>
        </p:nvSpPr>
        <p:spPr>
          <a:xfrm>
            <a:off x="17496786" y="5927794"/>
            <a:ext cx="3021017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Noise Removal</a:t>
            </a:r>
          </a:p>
        </p:txBody>
      </p:sp>
      <p:sp>
        <p:nvSpPr>
          <p:cNvPr id="227" name="Line"/>
          <p:cNvSpPr/>
          <p:nvPr/>
        </p:nvSpPr>
        <p:spPr>
          <a:xfrm>
            <a:off x="11986783" y="6906278"/>
            <a:ext cx="1261380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Line"/>
          <p:cNvSpPr/>
          <p:nvPr/>
        </p:nvSpPr>
        <p:spPr>
          <a:xfrm>
            <a:off x="3234429" y="6906278"/>
            <a:ext cx="1494466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Line"/>
          <p:cNvSpPr/>
          <p:nvPr/>
        </p:nvSpPr>
        <p:spPr>
          <a:xfrm>
            <a:off x="7772841" y="6906278"/>
            <a:ext cx="1169502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>
            <a:off x="16292603" y="6906278"/>
            <a:ext cx="1169503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1" name="Processed Image"/>
          <p:cNvSpPr/>
          <p:nvPr/>
        </p:nvSpPr>
        <p:spPr>
          <a:xfrm>
            <a:off x="21502667" y="5906268"/>
            <a:ext cx="2352115" cy="17029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Processed Image</a:t>
            </a:r>
          </a:p>
        </p:txBody>
      </p:sp>
      <p:sp>
        <p:nvSpPr>
          <p:cNvPr id="232" name="Line"/>
          <p:cNvSpPr/>
          <p:nvPr/>
        </p:nvSpPr>
        <p:spPr>
          <a:xfrm>
            <a:off x="20552485" y="6858000"/>
            <a:ext cx="1016079" cy="0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hy Background Remo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Why Background Removal</a:t>
            </a:r>
          </a:p>
        </p:txBody>
      </p:sp>
      <p:sp>
        <p:nvSpPr>
          <p:cNvPr id="237" name="Eliminate irrelevant learning that could confuse the Model…"/>
          <p:cNvSpPr txBox="1"/>
          <p:nvPr>
            <p:ph type="body" idx="1"/>
          </p:nvPr>
        </p:nvSpPr>
        <p:spPr>
          <a:xfrm>
            <a:off x="1206500" y="4247942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Eliminate irrelevant learning that could confuse the Model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Model training focused on gestures only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Lower training time.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Reduced Data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80%"/>
          <p:cNvSpPr txBox="1"/>
          <p:nvPr>
            <p:ph type="body" idx="1"/>
          </p:nvPr>
        </p:nvSpPr>
        <p:spPr>
          <a:xfrm>
            <a:off x="1482025" y="2871630"/>
            <a:ext cx="21971001" cy="66647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80% </a:t>
            </a:r>
          </a:p>
        </p:txBody>
      </p:sp>
      <p:sp>
        <p:nvSpPr>
          <p:cNvPr id="240" name="Text"/>
          <p:cNvSpPr txBox="1"/>
          <p:nvPr/>
        </p:nvSpPr>
        <p:spPr>
          <a:xfrm>
            <a:off x="10305479" y="10881596"/>
            <a:ext cx="1057149" cy="769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41" name="Size Reduction"/>
          <p:cNvSpPr txBox="1"/>
          <p:nvPr/>
        </p:nvSpPr>
        <p:spPr>
          <a:xfrm>
            <a:off x="7869554" y="10536787"/>
            <a:ext cx="864489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pc="-100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Size Reduction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Black and white close-up of curved pieces of paper" descr="Black and white close-up of curved pieces of paper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3896" r="0" b="3896"/>
          <a:stretch>
            <a:fillRect/>
          </a:stretch>
        </p:blipFill>
        <p:spPr>
          <a:xfrm>
            <a:off x="85471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4" name="Gray disc against a gray background" descr="Gray disc against a gray background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4573" r="0" b="4573"/>
          <a:stretch>
            <a:fillRect/>
          </a:stretch>
        </p:blipFill>
        <p:spPr>
          <a:xfrm>
            <a:off x="158115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5" name="Abstract image of two gray discs intersecting" descr="Abstract image of two gray discs intersecting"/>
          <p:cNvPicPr>
            <a:picLocks noChangeAspect="1"/>
          </p:cNvPicPr>
          <p:nvPr>
            <p:ph type="pic" idx="23"/>
          </p:nvPr>
        </p:nvPicPr>
        <p:blipFill>
          <a:blip r:embed="rId5">
            <a:extLst/>
          </a:blip>
          <a:srcRect l="0" t="7320" r="0" b="7320"/>
          <a:stretch>
            <a:fillRect/>
          </a:stretch>
        </p:blipFill>
        <p:spPr>
          <a:xfrm>
            <a:off x="12573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odel Bui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Model Building</a:t>
            </a:r>
          </a:p>
        </p:txBody>
      </p:sp>
      <p:sp>
        <p:nvSpPr>
          <p:cNvPr id="248" name="Multiple CNN based Model at different Epochs implemented"/>
          <p:cNvSpPr txBox="1"/>
          <p:nvPr>
            <p:ph type="body" sz="quarter" idx="1"/>
          </p:nvPr>
        </p:nvSpPr>
        <p:spPr>
          <a:xfrm>
            <a:off x="2127901" y="5372414"/>
            <a:ext cx="6408382" cy="3948739"/>
          </a:xfrm>
          <a:prstGeom prst="rect">
            <a:avLst/>
          </a:prstGeom>
        </p:spPr>
        <p:txBody>
          <a:bodyPr/>
          <a:lstStyle>
            <a:lvl1pPr marL="0" indent="0" defTabSz="2413955">
              <a:spcBef>
                <a:spcPts val="4600"/>
              </a:spcBef>
              <a:buSzTx/>
              <a:buNone/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Multiple CNN based Model at different Epochs implemented</a:t>
            </a:r>
          </a:p>
        </p:txBody>
      </p:sp>
      <p:sp>
        <p:nvSpPr>
          <p:cNvPr id="249" name="3.7 Million Parameters"/>
          <p:cNvSpPr/>
          <p:nvPr/>
        </p:nvSpPr>
        <p:spPr>
          <a:xfrm>
            <a:off x="13689806" y="4495004"/>
            <a:ext cx="3296526" cy="308938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9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3.7 Million Parameters</a:t>
            </a:r>
          </a:p>
        </p:txBody>
      </p:sp>
      <p:sp>
        <p:nvSpPr>
          <p:cNvPr id="250" name="134 Million Parameters"/>
          <p:cNvSpPr/>
          <p:nvPr/>
        </p:nvSpPr>
        <p:spPr>
          <a:xfrm>
            <a:off x="18232233" y="4338705"/>
            <a:ext cx="5118446" cy="503859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43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134 Million Parameters</a:t>
            </a:r>
          </a:p>
        </p:txBody>
      </p:sp>
      <p:sp>
        <p:nvSpPr>
          <p:cNvPr id="251" name="424 K Parameters"/>
          <p:cNvSpPr/>
          <p:nvPr/>
        </p:nvSpPr>
        <p:spPr>
          <a:xfrm>
            <a:off x="10446857" y="6685153"/>
            <a:ext cx="2599127" cy="260533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300">
                <a:solidFill>
                  <a:schemeClr val="accent1">
                    <a:satOff val="5092"/>
                    <a:lumOff val="-28652"/>
                  </a:schemeClr>
                </a:solidFill>
              </a:defRPr>
            </a:lvl1pPr>
          </a:lstStyle>
          <a:p>
            <a:pPr/>
            <a:r>
              <a:t>424 K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Model Bui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Model Building</a:t>
            </a:r>
          </a:p>
        </p:txBody>
      </p:sp>
      <p:sp>
        <p:nvSpPr>
          <p:cNvPr id="254" name="The main model consists of  3 CNN Layers (3*3) with 32, 64, 128 filters…"/>
          <p:cNvSpPr txBox="1"/>
          <p:nvPr>
            <p:ph type="body" idx="1"/>
          </p:nvPr>
        </p:nvSpPr>
        <p:spPr>
          <a:xfrm>
            <a:off x="1206500" y="5008497"/>
            <a:ext cx="21971000" cy="6999976"/>
          </a:xfrm>
          <a:prstGeom prst="rect">
            <a:avLst/>
          </a:prstGeom>
        </p:spPr>
        <p:txBody>
          <a:bodyPr/>
          <a:lstStyle/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The main model consists of  3 CNN Layers (3*3) with 32, 64, 128 filters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Followed by a maxpooling (2*2)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Flattening Layer (1 D Vector)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2 Dense layer 1024 Neuron , 256 Neuron folowed by droupout rate of 50% 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Relu Activation Implemented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Output classified using Softmax Activation Function</a:t>
            </a:r>
          </a:p>
          <a:p>
            <a:pPr marL="306324" indent="-306324" defTabSz="1633687">
              <a:spcBef>
                <a:spcPts val="3100"/>
              </a:spcBef>
              <a:defRPr sz="3350">
                <a:solidFill>
                  <a:srgbClr val="000000"/>
                </a:solidFill>
              </a:defRPr>
            </a:pPr>
            <a:r>
              <a:t>The model is trained using the Adam optimizer with a learning rate of 0.001, and the loss function used is CrossEntropyLoss for multi-class classification.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Model Bui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Model Building</a:t>
            </a:r>
          </a:p>
        </p:txBody>
      </p:sp>
      <p:pic>
        <p:nvPicPr>
          <p:cNvPr id="257" name="model.png" descr="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314" y="4845625"/>
            <a:ext cx="18296549" cy="6270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odel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Model Performance</a:t>
            </a:r>
          </a:p>
        </p:txBody>
      </p:sp>
      <p:graphicFrame>
        <p:nvGraphicFramePr>
          <p:cNvPr id="260" name="Table 1"/>
          <p:cNvGraphicFramePr/>
          <p:nvPr/>
        </p:nvGraphicFramePr>
        <p:xfrm>
          <a:off x="5866696" y="3983084"/>
          <a:ext cx="10985501" cy="8256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3315986"/>
                <a:gridCol w="2157673"/>
                <a:gridCol w="2376970"/>
                <a:gridCol w="2196582"/>
                <a:gridCol w="2603393"/>
              </a:tblGrid>
              <a:tr h="2060827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Epochs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Training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Test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Validation Accuracy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60827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CNN-424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96%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22%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18%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60827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CNN -3M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75.1%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93.72%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89%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60827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CNN -134M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97.2%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97.1%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98%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97.1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97.1%</a:t>
            </a:r>
          </a:p>
        </p:txBody>
      </p:sp>
      <p:sp>
        <p:nvSpPr>
          <p:cNvPr id="263" name="Test Accurac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Test 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WhatsApp Image 2024-11-23 at 20.38.15.jpeg" descr="WhatsApp Image 2024-11-23 at 20.38.1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6053" y="1441649"/>
            <a:ext cx="17231894" cy="11165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rtifical Intelligence in Sign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Artifical Intelligence in Sign Language </a:t>
            </a:r>
          </a:p>
        </p:txBody>
      </p:sp>
      <p:sp>
        <p:nvSpPr>
          <p:cNvPr id="176" name="1.5 billion people (~20% of the global population) have hearing loss or are deaf.…"/>
          <p:cNvSpPr txBox="1"/>
          <p:nvPr>
            <p:ph type="body" idx="1"/>
          </p:nvPr>
        </p:nvSpPr>
        <p:spPr>
          <a:xfrm>
            <a:off x="995133" y="5221398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1.5 billion people</a:t>
            </a:r>
            <a:r>
              <a:t> (~20% of the global population) have hearing loss or are deaf.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70 million</a:t>
            </a:r>
            <a:r>
              <a:t> people use Sign Language as their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first language</a:t>
            </a:r>
            <a:r>
              <a:t> (less than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1%</a:t>
            </a:r>
            <a:r>
              <a:t> of the global population).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300 unique Sign languages Globally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WhatsApp Image 2024-11-23 at 20.45.16.jpeg" descr="WhatsApp Image 2024-11-23 at 20.45.16.jpeg"/>
          <p:cNvPicPr>
            <a:picLocks noChangeAspect="1"/>
          </p:cNvPicPr>
          <p:nvPr/>
        </p:nvPicPr>
        <p:blipFill>
          <a:blip r:embed="rId3">
            <a:extLst/>
          </a:blip>
          <a:srcRect l="0" t="5876" r="0" b="4333"/>
          <a:stretch>
            <a:fillRect/>
          </a:stretch>
        </p:blipFill>
        <p:spPr>
          <a:xfrm>
            <a:off x="4973042" y="285551"/>
            <a:ext cx="14437854" cy="13144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70" name="qv3vrAN2fLSblSedarbiRF_4esK2I2qZXOh3shg3R-eSg50IMJ25uJee7-X6nVwcdprZt2X-2tm0ar6_Qxhk3wj6RRN47KdLr-reTrtpJ4yZ1fvbeZi5eTUiqfES4d0Lu1kD2lf3cqCnKo8=s2048.png" descr="qv3vrAN2fLSblSedarbiRF_4esK2I2qZXOh3shg3R-eSg50IMJ25uJee7-X6nVwcdprZt2X-2tm0ar6_Qxhk3wj6RRN47KdLr-reTrtpJ4yZ1fvbeZi5eTUiqfES4d0Lu1kD2lf3cqCnKo8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404" y="7171601"/>
            <a:ext cx="8101800" cy="4894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UD2sWJZQOs4dsxDmkygRcwCS_jr0tu1T6Y5sTzP6DE_BGBF537TwSRDN3wC4WiFSLmwK8oQKu-75X7UyFbqOYhL6E2cLz6Bk_k6LodjP1VcB5KP6fkFN0RCTA1J3qwOXCTXhyEDutboZF4Q=s2048.png" descr="UD2sWJZQOs4dsxDmkygRcwCS_jr0tu1T6Y5sTzP6DE_BGBF537TwSRDN3wC4WiFSLmwK8oQKu-75X7UyFbqOYhL6E2cLz6Bk_k6LodjP1VcB5KP6fkFN0RCTA1J3qwOXCTXhyEDutboZF4Q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8555" y="7168840"/>
            <a:ext cx="7247489" cy="513161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aptured an image using the camera and ensured that the pre-processing steps were correctly applied."/>
          <p:cNvSpPr txBox="1"/>
          <p:nvPr/>
        </p:nvSpPr>
        <p:spPr>
          <a:xfrm>
            <a:off x="1190448" y="4026490"/>
            <a:ext cx="12796968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Captured an image using the camera and ensured that the pre-processing steps were correctly applied.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9807" y="3067364"/>
            <a:ext cx="11104247" cy="9335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uture advancemn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Future advancemnets</a:t>
            </a:r>
          </a:p>
        </p:txBody>
      </p:sp>
      <p:sp>
        <p:nvSpPr>
          <p:cNvPr id="278" name="Moving to Words from alphabets…"/>
          <p:cNvSpPr txBox="1"/>
          <p:nvPr/>
        </p:nvSpPr>
        <p:spPr>
          <a:xfrm>
            <a:off x="1825998" y="3596639"/>
            <a:ext cx="16574301" cy="652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Moving to Words from alphabets</a:t>
            </a:r>
          </a:p>
          <a:p>
            <a:pPr lvl="1" marL="914400" indent="-457200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Trained LSTM  Model</a:t>
            </a:r>
          </a:p>
          <a:p>
            <a:pPr lvl="1" marL="914400" indent="-457200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Utilised Microsoft WASL 10000 class Dataset</a:t>
            </a:r>
          </a:p>
          <a:p>
            <a:pPr lvl="1" marL="914400" indent="-457200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Test Accuracy Achieved Merely 8% </a:t>
            </a:r>
          </a:p>
          <a:p>
            <a:pPr lvl="1" marL="914400" indent="-457200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Major Setbacks were limited resource and dataset to be limited to 2- 5 samples per class.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uture advancemn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Future advancemnets</a:t>
            </a:r>
          </a:p>
        </p:txBody>
      </p:sp>
      <p:pic>
        <p:nvPicPr>
          <p:cNvPr id="281" name="ai.jpg" descr="a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442" y="3184643"/>
            <a:ext cx="22312501" cy="7887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Applications</a:t>
            </a:r>
          </a:p>
        </p:txBody>
      </p:sp>
      <p:sp>
        <p:nvSpPr>
          <p:cNvPr id="284" name="The Aim to give voice to signs language…"/>
          <p:cNvSpPr txBox="1"/>
          <p:nvPr>
            <p:ph type="body" sz="half" idx="1"/>
          </p:nvPr>
        </p:nvSpPr>
        <p:spPr>
          <a:xfrm>
            <a:off x="1206500" y="4260642"/>
            <a:ext cx="21971000" cy="339208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The Aim to give voice to signs language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Given the current technology, a dedicated device might not be necessary.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RAY-BAN META Smart Glasses , Humane Pin, Apple Vision Pro</a:t>
            </a:r>
          </a:p>
        </p:txBody>
      </p:sp>
      <p:pic>
        <p:nvPicPr>
          <p:cNvPr id="285" name="6szEb7x76Wrgt30363GdfTHhbo9MduFokNPfr9nswChpBvNhuGLrlj3BMTdZqsOiQKtK999lCacOUpqZfZ7ms3X6nDIcU7omftQxQYPmAX96QNeYs0GF-E1CV-zmNP6WZepSqCbIvOMX5qc=s2048.png" descr="6szEb7x76Wrgt30363GdfTHhbo9MduFokNPfr9nswChpBvNhuGLrlj3BMTdZqsOiQKtK999lCacOUpqZfZ7ms3X6nDIcU7omftQxQYPmAX96QNeYs0GF-E1CV-zmNP6WZepSqCbIvOMX5qc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773" y="8039142"/>
            <a:ext cx="6375401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nPm4nMNOApKhNcr53-JVxquHokWr2eu_H-72Fd0A5PX5rpCeCX0d_FNkrUL-Opx9MhgnwvWFxn58A6vzZ9p7b4RQ_MkkOTasaNKMFYv08rPuH5lzsSZH666e3eV8x3jaE37WiZeIGYNZe7M=s2048.png" descr="nPm4nMNOApKhNcr53-JVxquHokWr2eu_H-72Fd0A5PX5rpCeCX0d_FNkrUL-Opx9MhgnwvWFxn58A6vzZ9p7b4RQ_MkkOTasaNKMFYv08rPuH5lzsSZH666e3eV8x3jaE37WiZeIGYNZe7M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87615" y="8012033"/>
            <a:ext cx="4527065" cy="502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5279" y="7982480"/>
            <a:ext cx="6116389" cy="4926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8164" y="3217481"/>
            <a:ext cx="5837840" cy="6886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7728816" y="4034879"/>
            <a:ext cx="8017175" cy="564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4074" y="7765956"/>
            <a:ext cx="7011900" cy="4020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46858" t="0" r="0" b="0"/>
          <a:stretch>
            <a:fillRect/>
          </a:stretch>
        </p:blipFill>
        <p:spPr>
          <a:xfrm>
            <a:off x="2913571" y="3295495"/>
            <a:ext cx="5278921" cy="5751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90041" y="8033673"/>
            <a:ext cx="5753101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AI is a tool to solve the problem that limits Society"/>
          <p:cNvSpPr txBox="1"/>
          <p:nvPr/>
        </p:nvSpPr>
        <p:spPr>
          <a:xfrm>
            <a:off x="1446515" y="6203950"/>
            <a:ext cx="215891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800">
                <a:solidFill>
                  <a:srgbClr val="0718F2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AI is a tool to solve the problem that limits Society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hank You"/>
          <p:cNvSpPr txBox="1"/>
          <p:nvPr>
            <p:ph type="body" sz="quarter" idx="1"/>
          </p:nvPr>
        </p:nvSpPr>
        <p:spPr>
          <a:xfrm>
            <a:off x="4918774" y="520823"/>
            <a:ext cx="13995401" cy="4428668"/>
          </a:xfrm>
          <a:prstGeom prst="rect">
            <a:avLst/>
          </a:prstGeom>
        </p:spPr>
        <p:txBody>
          <a:bodyPr/>
          <a:lstStyle>
            <a:lvl1pPr marL="0" indent="0" algn="ctr" defTabSz="1658070">
              <a:defRPr spc="-1190" sz="23800">
                <a:solidFill>
                  <a:srgbClr val="020202"/>
                </a:solidFill>
              </a:defRPr>
            </a:lvl1pPr>
          </a:lstStyle>
          <a:p>
            <a:pPr/>
            <a:r>
              <a:t>Thank You </a:t>
            </a:r>
          </a:p>
        </p:txBody>
      </p:sp>
      <p:sp>
        <p:nvSpPr>
          <p:cNvPr id="297" name="Aditya, Jais,Bhargavi"/>
          <p:cNvSpPr txBox="1"/>
          <p:nvPr/>
        </p:nvSpPr>
        <p:spPr>
          <a:xfrm>
            <a:off x="9754107" y="11665599"/>
            <a:ext cx="487578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Aditya, Jais,Bhargavi</a:t>
            </a:r>
          </a:p>
        </p:txBody>
      </p:sp>
      <p:sp>
        <p:nvSpPr>
          <p:cNvPr id="298" name="Q&amp;A"/>
          <p:cNvSpPr txBox="1"/>
          <p:nvPr/>
        </p:nvSpPr>
        <p:spPr>
          <a:xfrm>
            <a:off x="4918774" y="4643666"/>
            <a:ext cx="13995401" cy="44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pc="-1250" sz="25000">
                <a:solidFill>
                  <a:srgbClr val="020202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1.437 Billion"/>
          <p:cNvSpPr txBox="1"/>
          <p:nvPr>
            <p:ph type="body" sz="quarter" idx="1"/>
          </p:nvPr>
        </p:nvSpPr>
        <p:spPr>
          <a:xfrm>
            <a:off x="5213942" y="4966080"/>
            <a:ext cx="13956116" cy="3453086"/>
          </a:xfrm>
          <a:prstGeom prst="rect">
            <a:avLst/>
          </a:prstGeom>
        </p:spPr>
        <p:txBody>
          <a:bodyPr/>
          <a:lstStyle>
            <a:lvl1pPr defTabSz="1414236">
              <a:defRPr spc="-1015" sz="20300">
                <a:solidFill>
                  <a:srgbClr val="000000"/>
                </a:solidFill>
              </a:defRPr>
            </a:lvl1pPr>
          </a:lstStyle>
          <a:p>
            <a:pPr/>
            <a:r>
              <a:t>1.437 Billion</a:t>
            </a:r>
          </a:p>
        </p:txBody>
      </p:sp>
      <p:sp>
        <p:nvSpPr>
          <p:cNvPr id="179" name="Text"/>
          <p:cNvSpPr txBox="1"/>
          <p:nvPr/>
        </p:nvSpPr>
        <p:spPr>
          <a:xfrm>
            <a:off x="10305479" y="10881596"/>
            <a:ext cx="1057149" cy="769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Do not have have language to communicate"/>
          <p:cNvSpPr txBox="1"/>
          <p:nvPr/>
        </p:nvSpPr>
        <p:spPr>
          <a:xfrm>
            <a:off x="3988173" y="9640806"/>
            <a:ext cx="17350741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pc="-100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Do not have have language to communicate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rtifical Intelligence in Sign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Artifical Intelligence in Sign Language </a:t>
            </a:r>
          </a:p>
        </p:txBody>
      </p:sp>
      <p:sp>
        <p:nvSpPr>
          <p:cNvPr id="183" name="AI can bring uniformity globally in Sign Language…"/>
          <p:cNvSpPr txBox="1"/>
          <p:nvPr>
            <p:ph type="body" sz="quarter" idx="1"/>
          </p:nvPr>
        </p:nvSpPr>
        <p:spPr>
          <a:xfrm>
            <a:off x="995133" y="5701776"/>
            <a:ext cx="21971001" cy="268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AI can bring uniformity globally in Sign Language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Bridge communication Gap between 1.5 billion people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View through a mesh-like ceiling under a blue sky" descr="View through a mesh-like ceiling under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303" r="904" b="5534"/>
          <a:stretch>
            <a:fillRect/>
          </a:stretch>
        </p:blipFill>
        <p:spPr>
          <a:xfrm>
            <a:off x="14840039" y="0"/>
            <a:ext cx="9543962" cy="13716001"/>
          </a:xfrm>
          <a:prstGeom prst="rect">
            <a:avLst/>
          </a:prstGeom>
          <a:ln w="25400"/>
          <a:effectLst>
            <a:reflection blurRad="0" stA="22928" stPos="0" endA="0" endPos="40000" dist="0" dir="5400000" fadeDir="5400000" sx="100000" sy="-100000" kx="0" ky="0" algn="bl" rotWithShape="0"/>
          </a:effectLst>
        </p:spPr>
      </p:pic>
      <p:sp>
        <p:nvSpPr>
          <p:cNvPr id="186" name="American Sign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84920">
              <a:defRPr spc="-65" sz="6500">
                <a:solidFill>
                  <a:srgbClr val="000000"/>
                </a:solidFill>
              </a:defRPr>
            </a:lvl1pPr>
          </a:lstStyle>
          <a:p>
            <a:pPr/>
            <a:r>
              <a:t>American Sign Language</a:t>
            </a:r>
          </a:p>
        </p:txBody>
      </p:sp>
      <p:sp>
        <p:nvSpPr>
          <p:cNvPr id="187" name="About The Data…"/>
          <p:cNvSpPr txBox="1"/>
          <p:nvPr>
            <p:ph type="body" sz="half" idx="1"/>
          </p:nvPr>
        </p:nvSpPr>
        <p:spPr>
          <a:xfrm>
            <a:off x="1482025" y="2729685"/>
            <a:ext cx="9779001" cy="8256630"/>
          </a:xfrm>
          <a:prstGeom prst="rect">
            <a:avLst/>
          </a:prstGeom>
        </p:spPr>
        <p:txBody>
          <a:bodyPr/>
          <a:lstStyle/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About The Data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The Idea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Data Transformation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Model Building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Model Evaluation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Live Demo</a:t>
            </a:r>
          </a:p>
          <a:p>
            <a:pPr marL="448055" indent="-448055" defTabSz="2389572">
              <a:spcBef>
                <a:spcPts val="4600"/>
              </a:spcBef>
              <a:defRPr sz="3920">
                <a:solidFill>
                  <a:srgbClr val="000000"/>
                </a:solidFill>
              </a:defRPr>
            </a:pPr>
            <a:r>
              <a:t> 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190" name="The dataset contains 27000 images(512 X 512) of alphabet signed in American Sign Languag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The dataset contains 27000 images(512 X 512) of alphabet signed in American Sign Language. 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26 + 1 Class for each alphabet  and 1 blank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Each class comprises of atleast 300-400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lack and white close-up of curved pieces of paper" descr="Black and white close-up of curved pieces of paper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5450" r="0" b="5450"/>
          <a:stretch>
            <a:fillRect/>
          </a:stretch>
        </p:blipFill>
        <p:spPr>
          <a:xfrm>
            <a:off x="85471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3" name="Gray disc against a gray background" descr="Gray disc against a gray background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4112" r="0" b="4112"/>
          <a:stretch>
            <a:fillRect/>
          </a:stretch>
        </p:blipFill>
        <p:spPr>
          <a:xfrm>
            <a:off x="158115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4" name="Abstract image of two gray discs intersecting" descr="Abstract image of two gray discs intersecting"/>
          <p:cNvPicPr>
            <a:picLocks noChangeAspect="1"/>
          </p:cNvPicPr>
          <p:nvPr>
            <p:ph type="pic" idx="23"/>
          </p:nvPr>
        </p:nvPicPr>
        <p:blipFill>
          <a:blip r:embed="rId5">
            <a:extLst/>
          </a:blip>
          <a:srcRect l="0" t="5279" r="0" b="5279"/>
          <a:stretch>
            <a:fillRect/>
          </a:stretch>
        </p:blipFill>
        <p:spPr>
          <a:xfrm>
            <a:off x="1257300" y="3632200"/>
            <a:ext cx="72898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THE IDEA</a:t>
            </a:r>
          </a:p>
        </p:txBody>
      </p:sp>
      <p:sp>
        <p:nvSpPr>
          <p:cNvPr id="197" name="Capture Input"/>
          <p:cNvSpPr/>
          <p:nvPr/>
        </p:nvSpPr>
        <p:spPr>
          <a:xfrm>
            <a:off x="319498" y="5927794"/>
            <a:ext cx="3021018" cy="17029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Capture Input</a:t>
            </a:r>
          </a:p>
        </p:txBody>
      </p:sp>
      <p:sp>
        <p:nvSpPr>
          <p:cNvPr id="198" name="Process Image"/>
          <p:cNvSpPr/>
          <p:nvPr/>
        </p:nvSpPr>
        <p:spPr>
          <a:xfrm>
            <a:off x="4409700" y="5927794"/>
            <a:ext cx="3021018" cy="170296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EFEFE"/>
                </a:solidFill>
              </a:defRPr>
            </a:lvl1pPr>
          </a:lstStyle>
          <a:p>
            <a:pPr/>
            <a:r>
              <a:t>Process Image</a:t>
            </a:r>
          </a:p>
        </p:txBody>
      </p:sp>
      <p:sp>
        <p:nvSpPr>
          <p:cNvPr id="199" name="Image Classification"/>
          <p:cNvSpPr/>
          <p:nvPr/>
        </p:nvSpPr>
        <p:spPr>
          <a:xfrm>
            <a:off x="8938593" y="4801487"/>
            <a:ext cx="3021018" cy="1702969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Image Classification</a:t>
            </a:r>
          </a:p>
        </p:txBody>
      </p:sp>
      <p:sp>
        <p:nvSpPr>
          <p:cNvPr id="200" name="Sentiment Analysis"/>
          <p:cNvSpPr/>
          <p:nvPr/>
        </p:nvSpPr>
        <p:spPr>
          <a:xfrm>
            <a:off x="8938593" y="7524463"/>
            <a:ext cx="3021018" cy="1702969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Sentiment Analysis</a:t>
            </a:r>
          </a:p>
        </p:txBody>
      </p:sp>
      <p:sp>
        <p:nvSpPr>
          <p:cNvPr id="201" name="LLM"/>
          <p:cNvSpPr/>
          <p:nvPr/>
        </p:nvSpPr>
        <p:spPr>
          <a:xfrm>
            <a:off x="13259875" y="6054793"/>
            <a:ext cx="3021018" cy="1702970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LLM</a:t>
            </a:r>
          </a:p>
        </p:txBody>
      </p:sp>
      <p:sp>
        <p:nvSpPr>
          <p:cNvPr id="202" name="Line"/>
          <p:cNvSpPr/>
          <p:nvPr/>
        </p:nvSpPr>
        <p:spPr>
          <a:xfrm>
            <a:off x="11913535" y="5785954"/>
            <a:ext cx="1334628" cy="1120325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Line"/>
          <p:cNvSpPr/>
          <p:nvPr/>
        </p:nvSpPr>
        <p:spPr>
          <a:xfrm>
            <a:off x="3328763" y="6906278"/>
            <a:ext cx="1080080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 flipV="1">
            <a:off x="7508425" y="5830440"/>
            <a:ext cx="1352461" cy="876645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Line"/>
          <p:cNvSpPr/>
          <p:nvPr/>
        </p:nvSpPr>
        <p:spPr>
          <a:xfrm flipV="1">
            <a:off x="16292603" y="4792240"/>
            <a:ext cx="3543380" cy="2114039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Text Output"/>
          <p:cNvSpPr/>
          <p:nvPr/>
        </p:nvSpPr>
        <p:spPr>
          <a:xfrm>
            <a:off x="19789994" y="4255923"/>
            <a:ext cx="3194728" cy="9420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Text Output</a:t>
            </a:r>
          </a:p>
        </p:txBody>
      </p:sp>
      <p:sp>
        <p:nvSpPr>
          <p:cNvPr id="207" name="Line"/>
          <p:cNvSpPr/>
          <p:nvPr/>
        </p:nvSpPr>
        <p:spPr>
          <a:xfrm>
            <a:off x="7501578" y="7097887"/>
            <a:ext cx="1366156" cy="1119653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V="1">
            <a:off x="12006216" y="7046880"/>
            <a:ext cx="1190705" cy="1221666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Translated Output"/>
          <p:cNvSpPr/>
          <p:nvPr/>
        </p:nvSpPr>
        <p:spPr>
          <a:xfrm>
            <a:off x="19789994" y="6054794"/>
            <a:ext cx="3194728" cy="170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Translated Output</a:t>
            </a:r>
          </a:p>
        </p:txBody>
      </p:sp>
      <p:sp>
        <p:nvSpPr>
          <p:cNvPr id="210" name="GTTS"/>
          <p:cNvSpPr/>
          <p:nvPr/>
        </p:nvSpPr>
        <p:spPr>
          <a:xfrm>
            <a:off x="19789994" y="8614538"/>
            <a:ext cx="3194728" cy="11803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GTTS</a:t>
            </a:r>
          </a:p>
        </p:txBody>
      </p:sp>
      <p:sp>
        <p:nvSpPr>
          <p:cNvPr id="211" name="Line"/>
          <p:cNvSpPr/>
          <p:nvPr/>
        </p:nvSpPr>
        <p:spPr>
          <a:xfrm>
            <a:off x="16311674" y="7033278"/>
            <a:ext cx="3505238" cy="1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Line"/>
          <p:cNvSpPr/>
          <p:nvPr/>
        </p:nvSpPr>
        <p:spPr>
          <a:xfrm>
            <a:off x="16330622" y="7160278"/>
            <a:ext cx="3467342" cy="2047112"/>
          </a:xfrm>
          <a:prstGeom prst="line">
            <a:avLst/>
          </a:prstGeom>
          <a:ln w="76200">
            <a:solidFill>
              <a:schemeClr val="accent6">
                <a:satOff val="-21357"/>
                <a:lumOff val="-206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217" name="To classify ASL into 27 classes , with a machine learning model, requires more than a dataset and convolution blocks…"/>
          <p:cNvSpPr txBox="1"/>
          <p:nvPr>
            <p:ph type="body" idx="1"/>
          </p:nvPr>
        </p:nvSpPr>
        <p:spPr>
          <a:xfrm>
            <a:off x="1206500" y="5029247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To classify ASL into 27 classes , with a machine learning model, requires more than a dataset and convolution blocks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Reduction of Dataset size for faster processing and training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Reduction of Dataset to 17 classes for optimal implementation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